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0"/>
  </p:notesMasterIdLst>
  <p:sldIdLst>
    <p:sldId id="256" r:id="rId2"/>
    <p:sldId id="258" r:id="rId3"/>
    <p:sldId id="257"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49"/>
    <p:restoredTop sz="94673"/>
  </p:normalViewPr>
  <p:slideViewPr>
    <p:cSldViewPr snapToGrid="0" snapToObjects="1">
      <p:cViewPr varScale="1">
        <p:scale>
          <a:sx n="114" d="100"/>
          <a:sy n="114" d="100"/>
        </p:scale>
        <p:origin x="176" y="9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F0B438-38C2-4F42-A710-1F730A8B637E}" type="datetimeFigureOut">
              <a:rPr lang="en-US" smtClean="0"/>
              <a:t>5/3/17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350C57-D31A-0842-AA9F-B661468EE5F8}" type="slidenum">
              <a:rPr lang="en-US" smtClean="0"/>
              <a:t>‹#›</a:t>
            </a:fld>
            <a:endParaRPr lang="en-US"/>
          </a:p>
        </p:txBody>
      </p:sp>
    </p:spTree>
    <p:extLst>
      <p:ext uri="{BB962C8B-B14F-4D97-AF65-F5344CB8AC3E}">
        <p14:creationId xmlns:p14="http://schemas.microsoft.com/office/powerpoint/2010/main" val="1046991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33E37B7-AFD7-3647-83E5-8F81D47674B1}"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04A28F-4F7A-D146-B7D9-7A843A8701F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3E37B7-AFD7-3647-83E5-8F81D47674B1}"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04A28F-4F7A-D146-B7D9-7A843A8701F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3E37B7-AFD7-3647-83E5-8F81D47674B1}"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04A28F-4F7A-D146-B7D9-7A843A8701F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3E37B7-AFD7-3647-83E5-8F81D47674B1}"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04A28F-4F7A-D146-B7D9-7A843A8701F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3E37B7-AFD7-3647-83E5-8F81D47674B1}"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04A28F-4F7A-D146-B7D9-7A843A8701F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33E37B7-AFD7-3647-83E5-8F81D47674B1}" type="datetimeFigureOut">
              <a:rPr lang="en-US" smtClean="0"/>
              <a:t>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04A28F-4F7A-D146-B7D9-7A843A8701F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33E37B7-AFD7-3647-83E5-8F81D47674B1}" type="datetimeFigureOut">
              <a:rPr lang="en-US" smtClean="0"/>
              <a:t>5/3/17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04A28F-4F7A-D146-B7D9-7A843A8701F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33E37B7-AFD7-3647-83E5-8F81D47674B1}" type="datetimeFigureOut">
              <a:rPr lang="en-US" smtClean="0"/>
              <a:t>5/3/17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04A28F-4F7A-D146-B7D9-7A843A8701F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3E37B7-AFD7-3647-83E5-8F81D47674B1}" type="datetimeFigureOut">
              <a:rPr lang="en-US" smtClean="0"/>
              <a:t>5/3/17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04A28F-4F7A-D146-B7D9-7A843A8701F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3E37B7-AFD7-3647-83E5-8F81D47674B1}" type="datetimeFigureOut">
              <a:rPr lang="en-US" smtClean="0"/>
              <a:t>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04A28F-4F7A-D146-B7D9-7A843A8701F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3E37B7-AFD7-3647-83E5-8F81D47674B1}" type="datetimeFigureOut">
              <a:rPr lang="en-US" smtClean="0"/>
              <a:t>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04A28F-4F7A-D146-B7D9-7A843A8701F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3E37B7-AFD7-3647-83E5-8F81D47674B1}" type="datetimeFigureOut">
              <a:rPr lang="en-US" smtClean="0"/>
              <a:t>5/3/17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04A28F-4F7A-D146-B7D9-7A843A8701FD}" type="slidenum">
              <a:rPr lang="en-US" smtClean="0"/>
              <a:t>‹#›</a:t>
            </a:fld>
            <a:endParaRPr lang="en-US"/>
          </a:p>
        </p:txBody>
      </p:sp>
    </p:spTree>
    <p:extLst>
      <p:ext uri="{BB962C8B-B14F-4D97-AF65-F5344CB8AC3E}">
        <p14:creationId xmlns:p14="http://schemas.microsoft.com/office/powerpoint/2010/main" val="8299962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 Type="http://schemas.microsoft.com/office/2007/relationships/hdphoto" Target="../media/hdphoto5.wdp"/><Relationship Id="rId12" Type="http://schemas.openxmlformats.org/officeDocument/2006/relationships/image" Target="../media/image6.png"/><Relationship Id="rId13"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image" Target="../media/image1.png"/><Relationship Id="rId3" Type="http://schemas.microsoft.com/office/2007/relationships/hdphoto" Target="../media/hdphoto1.wdp"/><Relationship Id="rId4" Type="http://schemas.openxmlformats.org/officeDocument/2006/relationships/image" Target="../media/image2.png"/><Relationship Id="rId5" Type="http://schemas.microsoft.com/office/2007/relationships/hdphoto" Target="../media/hdphoto2.wdp"/><Relationship Id="rId6" Type="http://schemas.openxmlformats.org/officeDocument/2006/relationships/image" Target="../media/image3.png"/><Relationship Id="rId7" Type="http://schemas.microsoft.com/office/2007/relationships/hdphoto" Target="../media/hdphoto3.wdp"/><Relationship Id="rId8" Type="http://schemas.openxmlformats.org/officeDocument/2006/relationships/image" Target="../media/image4.png"/><Relationship Id="rId9" Type="http://schemas.microsoft.com/office/2007/relationships/hdphoto" Target="../media/hdphoto4.wdp"/><Relationship Id="rId10"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microsoft.com/office/2007/relationships/hdphoto" Target="../media/hdphoto7.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gif"/><Relationship Id="rId3" Type="http://schemas.openxmlformats.org/officeDocument/2006/relationships/image" Target="../media/image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t>
            </a:r>
            <a:r>
              <a:rPr lang="en-US" dirty="0" smtClean="0">
                <a:solidFill>
                  <a:srgbClr val="00B050"/>
                </a:solidFill>
              </a:rPr>
              <a:t>Data Sense </a:t>
            </a:r>
            <a:r>
              <a:rPr lang="en-US" dirty="0" smtClean="0"/>
              <a:t>and </a:t>
            </a:r>
            <a:r>
              <a:rPr lang="en-US" dirty="0" smtClean="0">
                <a:solidFill>
                  <a:srgbClr val="00B0F0"/>
                </a:solidFill>
              </a:rPr>
              <a:t>Code Literacy</a:t>
            </a:r>
            <a:endParaRPr lang="en-US" dirty="0">
              <a:solidFill>
                <a:srgbClr val="00B0F0"/>
              </a:solidFill>
            </a:endParaRPr>
          </a:p>
        </p:txBody>
      </p:sp>
      <p:sp>
        <p:nvSpPr>
          <p:cNvPr id="3" name="Subtitle 2"/>
          <p:cNvSpPr>
            <a:spLocks noGrp="1"/>
          </p:cNvSpPr>
          <p:nvPr>
            <p:ph type="subTitle" idx="1"/>
          </p:nvPr>
        </p:nvSpPr>
        <p:spPr/>
        <p:txBody>
          <a:bodyPr/>
          <a:lstStyle/>
          <a:p>
            <a:r>
              <a:rPr lang="en-US" dirty="0" smtClean="0"/>
              <a:t>Envisioning</a:t>
            </a:r>
            <a:endParaRPr lang="en-US" dirty="0"/>
          </a:p>
        </p:txBody>
      </p:sp>
    </p:spTree>
    <p:extLst>
      <p:ext uri="{BB962C8B-B14F-4D97-AF65-F5344CB8AC3E}">
        <p14:creationId xmlns:p14="http://schemas.microsoft.com/office/powerpoint/2010/main" val="5476285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5807"/>
          </a:xfrm>
        </p:spPr>
        <p:txBody>
          <a:bodyPr>
            <a:normAutofit fontScale="90000"/>
          </a:bodyPr>
          <a:lstStyle/>
          <a:p>
            <a:r>
              <a:rPr lang="en-US" dirty="0" smtClean="0"/>
              <a:t>How to teach coding effectively</a:t>
            </a:r>
            <a:endParaRPr lang="en-US" dirty="0"/>
          </a:p>
        </p:txBody>
      </p:sp>
      <p:sp>
        <p:nvSpPr>
          <p:cNvPr id="3" name="Content Placeholder 2"/>
          <p:cNvSpPr>
            <a:spLocks noGrp="1"/>
          </p:cNvSpPr>
          <p:nvPr>
            <p:ph idx="1"/>
          </p:nvPr>
        </p:nvSpPr>
        <p:spPr>
          <a:xfrm>
            <a:off x="838200" y="1553592"/>
            <a:ext cx="10515600" cy="4623371"/>
          </a:xfrm>
        </p:spPr>
        <p:txBody>
          <a:bodyPr>
            <a:normAutofit fontScale="92500" lnSpcReduction="20000"/>
          </a:bodyPr>
          <a:lstStyle/>
          <a:p>
            <a:r>
              <a:rPr lang="en-US" dirty="0" smtClean="0"/>
              <a:t>Reduce concepts to </a:t>
            </a:r>
            <a:r>
              <a:rPr lang="en-US" dirty="0" smtClean="0">
                <a:solidFill>
                  <a:srgbClr val="FFC000"/>
                </a:solidFill>
              </a:rPr>
              <a:t>small, </a:t>
            </a:r>
            <a:r>
              <a:rPr lang="en-US" dirty="0" err="1" smtClean="0">
                <a:solidFill>
                  <a:srgbClr val="FFC000"/>
                </a:solidFill>
              </a:rPr>
              <a:t>composable</a:t>
            </a:r>
            <a:r>
              <a:rPr lang="en-US" dirty="0" smtClean="0">
                <a:solidFill>
                  <a:srgbClr val="FFC000"/>
                </a:solidFill>
              </a:rPr>
              <a:t> building blocks</a:t>
            </a:r>
            <a:r>
              <a:rPr lang="en-US" dirty="0" smtClean="0"/>
              <a:t>; small enough to play around with them in your head</a:t>
            </a:r>
          </a:p>
          <a:p>
            <a:r>
              <a:rPr lang="en-US" dirty="0" smtClean="0"/>
              <a:t>Don’t waste time being unsure, </a:t>
            </a:r>
            <a:r>
              <a:rPr lang="en-US" dirty="0" smtClean="0">
                <a:solidFill>
                  <a:srgbClr val="FF0000"/>
                </a:solidFill>
              </a:rPr>
              <a:t>give frequent and accurate feedback</a:t>
            </a:r>
            <a:r>
              <a:rPr lang="en-US" dirty="0" smtClean="0"/>
              <a:t> about where you are and what your immediate next steps are</a:t>
            </a:r>
          </a:p>
          <a:p>
            <a:r>
              <a:rPr lang="en-US" dirty="0" smtClean="0"/>
              <a:t>Give things </a:t>
            </a:r>
            <a:r>
              <a:rPr lang="en-US" dirty="0" smtClean="0">
                <a:solidFill>
                  <a:srgbClr val="FFC000"/>
                </a:solidFill>
              </a:rPr>
              <a:t>memorable </a:t>
            </a:r>
            <a:r>
              <a:rPr lang="en-US" dirty="0" smtClean="0">
                <a:solidFill>
                  <a:srgbClr val="FFC000"/>
                </a:solidFill>
              </a:rPr>
              <a:t>names and conventions </a:t>
            </a:r>
            <a:r>
              <a:rPr lang="en-US" dirty="0" smtClean="0"/>
              <a:t>that describe their behavior</a:t>
            </a:r>
          </a:p>
          <a:p>
            <a:r>
              <a:rPr lang="en-US" dirty="0" smtClean="0"/>
              <a:t>Use plenty of examples to </a:t>
            </a:r>
            <a:r>
              <a:rPr lang="en-US" dirty="0" smtClean="0">
                <a:solidFill>
                  <a:srgbClr val="FF0000"/>
                </a:solidFill>
              </a:rPr>
              <a:t>approach problems from different angles</a:t>
            </a:r>
            <a:r>
              <a:rPr lang="en-US" dirty="0" smtClean="0"/>
              <a:t>. Examples should be interactive to allow students to exercise their understanding</a:t>
            </a:r>
          </a:p>
          <a:p>
            <a:r>
              <a:rPr lang="en-US" dirty="0" smtClean="0"/>
              <a:t> </a:t>
            </a:r>
            <a:r>
              <a:rPr lang="en-US" dirty="0" smtClean="0">
                <a:solidFill>
                  <a:srgbClr val="FFC000"/>
                </a:solidFill>
              </a:rPr>
              <a:t>Encourage</a:t>
            </a:r>
            <a:r>
              <a:rPr lang="en-US" dirty="0" smtClean="0">
                <a:solidFill>
                  <a:srgbClr val="FFC000"/>
                </a:solidFill>
              </a:rPr>
              <a:t> mastery of </a:t>
            </a:r>
            <a:r>
              <a:rPr lang="en-US" dirty="0" smtClean="0">
                <a:solidFill>
                  <a:srgbClr val="FFC000"/>
                </a:solidFill>
              </a:rPr>
              <a:t>skills</a:t>
            </a:r>
            <a:r>
              <a:rPr lang="en-US" dirty="0" smtClean="0"/>
              <a:t> </a:t>
            </a:r>
            <a:r>
              <a:rPr lang="en-US" dirty="0"/>
              <a:t>rather than memorization</a:t>
            </a:r>
            <a:r>
              <a:rPr lang="en-US" dirty="0" smtClean="0"/>
              <a:t>. </a:t>
            </a:r>
            <a:r>
              <a:rPr lang="en-US" dirty="0" smtClean="0"/>
              <a:t>80% isn’t good enough, but you can take as much time and as many resources as you need to </a:t>
            </a:r>
            <a:r>
              <a:rPr lang="en-US" dirty="0" smtClean="0"/>
              <a:t>learn. you can </a:t>
            </a:r>
            <a:r>
              <a:rPr lang="en-US" dirty="0" smtClean="0"/>
              <a:t>always use </a:t>
            </a:r>
            <a:r>
              <a:rPr lang="en-US" dirty="0" smtClean="0"/>
              <a:t>Google. </a:t>
            </a:r>
            <a:r>
              <a:rPr lang="en-US" dirty="0" smtClean="0"/>
              <a:t>There are a lot more ways to be wrong than there are to be right. People will fail a lot, it</a:t>
            </a:r>
            <a:r>
              <a:rPr lang="mr-IN" dirty="0" smtClean="0"/>
              <a:t>’</a:t>
            </a:r>
            <a:r>
              <a:rPr lang="en-US" dirty="0" smtClean="0"/>
              <a:t>s the only way to ensure they won’t quit prematurely. </a:t>
            </a:r>
            <a:endParaRPr lang="en-US" dirty="0" smtClean="0"/>
          </a:p>
          <a:p>
            <a:endParaRPr lang="en-US" dirty="0" smtClean="0"/>
          </a:p>
        </p:txBody>
      </p:sp>
    </p:spTree>
    <p:extLst>
      <p:ext uri="{BB962C8B-B14F-4D97-AF65-F5344CB8AC3E}">
        <p14:creationId xmlns:p14="http://schemas.microsoft.com/office/powerpoint/2010/main" val="12052423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655807"/>
          </a:xfrm>
        </p:spPr>
        <p:txBody>
          <a:bodyPr>
            <a:normAutofit fontScale="90000"/>
          </a:bodyPr>
          <a:lstStyle/>
          <a:p>
            <a:r>
              <a:rPr lang="en-US" dirty="0" smtClean="0">
                <a:solidFill>
                  <a:srgbClr val="FFC000"/>
                </a:solidFill>
              </a:rPr>
              <a:t>Small</a:t>
            </a:r>
            <a:r>
              <a:rPr lang="en-US" dirty="0">
                <a:solidFill>
                  <a:srgbClr val="FFC000"/>
                </a:solidFill>
              </a:rPr>
              <a:t>, </a:t>
            </a:r>
            <a:r>
              <a:rPr lang="en-US" dirty="0" err="1">
                <a:solidFill>
                  <a:srgbClr val="FFC000"/>
                </a:solidFill>
              </a:rPr>
              <a:t>composable</a:t>
            </a:r>
            <a:r>
              <a:rPr lang="en-US" dirty="0">
                <a:solidFill>
                  <a:srgbClr val="FFC000"/>
                </a:solidFill>
              </a:rPr>
              <a:t> building blocks</a:t>
            </a:r>
            <a:endParaRPr 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2000" b="100000" l="1293" r="100000"/>
                    </a14:imgEffect>
                  </a14:imgLayer>
                </a14:imgProps>
              </a:ext>
            </a:extLst>
          </a:blip>
          <a:stretch>
            <a:fillRect/>
          </a:stretch>
        </p:blipFill>
        <p:spPr>
          <a:xfrm>
            <a:off x="657586" y="2026894"/>
            <a:ext cx="2268984" cy="2934030"/>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27000" y1="25862" x2="47667" y2="24569"/>
                        <a14:foregroundMark x1="29667" y1="18534" x2="47000" y2="18534"/>
                      </a14:backgroundRemoval>
                    </a14:imgEffect>
                  </a14:imgLayer>
                </a14:imgProps>
              </a:ext>
            </a:extLst>
          </a:blip>
          <a:stretch>
            <a:fillRect/>
          </a:stretch>
        </p:blipFill>
        <p:spPr>
          <a:xfrm>
            <a:off x="4205289" y="1571977"/>
            <a:ext cx="2485258" cy="1921933"/>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6979001" y="1571976"/>
            <a:ext cx="2485258" cy="1921933"/>
          </a:xfrm>
          <a:prstGeom prst="rect">
            <a:avLst/>
          </a:prstGeom>
        </p:spPr>
      </p:pic>
      <p:pic>
        <p:nvPicPr>
          <p:cNvPr id="9" name="Picture 8"/>
          <p:cNvPicPr>
            <a:picLocks noChangeAspect="1"/>
          </p:cNvPicPr>
          <p:nvPr/>
        </p:nvPicPr>
        <p:blipFill>
          <a:blip r:embed="rId8">
            <a:extLst>
              <a:ext uri="{BEBA8EAE-BF5A-486C-A8C5-ECC9F3942E4B}">
                <a14:imgProps xmlns:a14="http://schemas.microsoft.com/office/drawing/2010/main">
                  <a14:imgLayer r:embed="rId9">
                    <a14:imgEffect>
                      <a14:backgroundRemoval t="0" b="100000" l="1000" r="100000">
                        <a14:foregroundMark x1="60333" y1="38362" x2="76667" y2="50862"/>
                        <a14:foregroundMark x1="82333" y1="60345" x2="82333" y2="60345"/>
                        <a14:foregroundMark x1="43333" y1="61207" x2="43333" y2="61207"/>
                      </a14:backgroundRemoval>
                    </a14:imgEffect>
                  </a14:imgLayer>
                </a14:imgProps>
              </a:ext>
            </a:extLst>
          </a:blip>
          <a:stretch>
            <a:fillRect/>
          </a:stretch>
        </p:blipFill>
        <p:spPr>
          <a:xfrm>
            <a:off x="4205289" y="3877733"/>
            <a:ext cx="2485258" cy="1921933"/>
          </a:xfrm>
          <a:prstGeom prst="rect">
            <a:avLst/>
          </a:prstGeom>
        </p:spPr>
      </p:pic>
      <p:pic>
        <p:nvPicPr>
          <p:cNvPr id="10" name="Picture 9"/>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foregroundMark x1="52586" y1="67333" x2="51724" y2="86667"/>
                        <a14:foregroundMark x1="75431" y1="78000" x2="76724" y2="87667"/>
                        <a14:foregroundMark x1="36207" y1="27667" x2="38362" y2="37667"/>
                        <a14:foregroundMark x1="40517" y1="42000" x2="40517" y2="42000"/>
                        <a14:foregroundMark x1="43966" y1="48333" x2="43966" y2="48333"/>
                        <a14:foregroundMark x1="18534" y1="18000" x2="18534" y2="18000"/>
                        <a14:foregroundMark x1="18534" y1="21667" x2="18534" y2="21667"/>
                        <a14:foregroundMark x1="31466" y1="15000" x2="31466" y2="15000"/>
                        <a14:foregroundMark x1="34483" y1="23333" x2="34483" y2="23333"/>
                        <a14:foregroundMark x1="90086" y1="67000" x2="90086" y2="67000"/>
                      </a14:backgroundRemoval>
                    </a14:imgEffect>
                  </a14:imgLayer>
                </a14:imgProps>
              </a:ext>
            </a:extLst>
          </a:blip>
          <a:stretch>
            <a:fillRect/>
          </a:stretch>
        </p:blipFill>
        <p:spPr>
          <a:xfrm>
            <a:off x="9464259" y="2251280"/>
            <a:ext cx="1921933" cy="2485258"/>
          </a:xfrm>
          <a:prstGeom prst="rect">
            <a:avLst/>
          </a:prstGeom>
        </p:spPr>
      </p:pic>
      <p:pic>
        <p:nvPicPr>
          <p:cNvPr id="11" name="Picture 10"/>
          <p:cNvPicPr>
            <a:picLocks noChangeAspect="1"/>
          </p:cNvPicPr>
          <p:nvPr/>
        </p:nvPicPr>
        <p:blipFill>
          <a:blip r:embed="rId12">
            <a:extLst>
              <a:ext uri="{BEBA8EAE-BF5A-486C-A8C5-ECC9F3942E4B}">
                <a14:imgProps xmlns:a14="http://schemas.microsoft.com/office/drawing/2010/main">
                  <a14:imgLayer r:embed="rId13">
                    <a14:imgEffect>
                      <a14:backgroundRemoval t="0" b="94397" l="0" r="100000">
                        <a14:foregroundMark x1="64667" y1="24569" x2="64667" y2="24569"/>
                        <a14:foregroundMark x1="81667" y1="49138" x2="81667" y2="49138"/>
                        <a14:foregroundMark x1="66333" y1="65086" x2="66333" y2="65086"/>
                      </a14:backgroundRemoval>
                    </a14:imgEffect>
                  </a14:imgLayer>
                </a14:imgProps>
              </a:ext>
            </a:extLst>
          </a:blip>
          <a:stretch>
            <a:fillRect/>
          </a:stretch>
        </p:blipFill>
        <p:spPr>
          <a:xfrm>
            <a:off x="6979001" y="3877733"/>
            <a:ext cx="2485258" cy="1921933"/>
          </a:xfrm>
          <a:prstGeom prst="rect">
            <a:avLst/>
          </a:prstGeom>
        </p:spPr>
      </p:pic>
    </p:spTree>
    <p:extLst>
      <p:ext uri="{BB962C8B-B14F-4D97-AF65-F5344CB8AC3E}">
        <p14:creationId xmlns:p14="http://schemas.microsoft.com/office/powerpoint/2010/main" val="566049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655807"/>
          </a:xfrm>
        </p:spPr>
        <p:txBody>
          <a:bodyPr>
            <a:normAutofit fontScale="90000"/>
          </a:bodyPr>
          <a:lstStyle/>
          <a:p>
            <a:r>
              <a:rPr lang="en-US" dirty="0" smtClean="0">
                <a:solidFill>
                  <a:srgbClr val="FFC000"/>
                </a:solidFill>
              </a:rPr>
              <a:t>Small</a:t>
            </a:r>
            <a:r>
              <a:rPr lang="en-US" dirty="0">
                <a:solidFill>
                  <a:srgbClr val="FFC000"/>
                </a:solidFill>
              </a:rPr>
              <a:t>, </a:t>
            </a:r>
            <a:r>
              <a:rPr lang="en-US" dirty="0" err="1">
                <a:solidFill>
                  <a:srgbClr val="FFC000"/>
                </a:solidFill>
              </a:rPr>
              <a:t>composable</a:t>
            </a:r>
            <a:r>
              <a:rPr lang="en-US" dirty="0">
                <a:solidFill>
                  <a:srgbClr val="FFC000"/>
                </a:solidFill>
              </a:rPr>
              <a:t> building blocks</a:t>
            </a:r>
            <a:endParaRPr lang="en-US" dirty="0"/>
          </a:p>
        </p:txBody>
      </p:sp>
      <p:sp>
        <p:nvSpPr>
          <p:cNvPr id="2" name="TextBox 1"/>
          <p:cNvSpPr txBox="1"/>
          <p:nvPr/>
        </p:nvSpPr>
        <p:spPr>
          <a:xfrm>
            <a:off x="1310054" y="2242038"/>
            <a:ext cx="6840415" cy="3693319"/>
          </a:xfrm>
          <a:prstGeom prst="rect">
            <a:avLst/>
          </a:prstGeom>
          <a:noFill/>
        </p:spPr>
        <p:txBody>
          <a:bodyPr wrap="square" rtlCol="0">
            <a:spAutoFit/>
          </a:bodyPr>
          <a:lstStyle/>
          <a:p>
            <a:pPr lvl="0"/>
            <a:r>
              <a:rPr lang="en-US" dirty="0" smtClean="0">
                <a:solidFill>
                  <a:prstClr val="white"/>
                </a:solidFill>
              </a:rPr>
              <a:t>The limit to an average person’s working memory is about 7 </a:t>
            </a:r>
          </a:p>
          <a:p>
            <a:pPr lvl="0"/>
            <a:endParaRPr lang="en-US" dirty="0" smtClean="0"/>
          </a:p>
          <a:p>
            <a:r>
              <a:rPr lang="en-US" dirty="0" smtClean="0"/>
              <a:t>In JavaScript, we have 6 categories of things to learn </a:t>
            </a:r>
          </a:p>
          <a:p>
            <a:endParaRPr lang="en-US" dirty="0"/>
          </a:p>
          <a:p>
            <a:r>
              <a:rPr lang="en-US" dirty="0" smtClean="0">
                <a:solidFill>
                  <a:srgbClr val="00B0F0"/>
                </a:solidFill>
              </a:rPr>
              <a:t>Boolean</a:t>
            </a:r>
          </a:p>
          <a:p>
            <a:r>
              <a:rPr lang="en-US" dirty="0" smtClean="0">
                <a:solidFill>
                  <a:srgbClr val="00B0F0"/>
                </a:solidFill>
              </a:rPr>
              <a:t>Number</a:t>
            </a:r>
          </a:p>
          <a:p>
            <a:r>
              <a:rPr lang="en-US" dirty="0" smtClean="0">
                <a:solidFill>
                  <a:srgbClr val="00B0F0"/>
                </a:solidFill>
              </a:rPr>
              <a:t>String</a:t>
            </a:r>
          </a:p>
          <a:p>
            <a:r>
              <a:rPr lang="en-US" dirty="0" smtClean="0">
                <a:solidFill>
                  <a:srgbClr val="00B0F0"/>
                </a:solidFill>
              </a:rPr>
              <a:t>Array</a:t>
            </a:r>
          </a:p>
          <a:p>
            <a:r>
              <a:rPr lang="en-US" dirty="0" smtClean="0">
                <a:solidFill>
                  <a:srgbClr val="00B0F0"/>
                </a:solidFill>
              </a:rPr>
              <a:t>Object</a:t>
            </a:r>
          </a:p>
          <a:p>
            <a:r>
              <a:rPr lang="en-US" dirty="0" smtClean="0">
                <a:solidFill>
                  <a:srgbClr val="00B0F0"/>
                </a:solidFill>
              </a:rPr>
              <a:t>Function</a:t>
            </a:r>
          </a:p>
          <a:p>
            <a:endParaRPr lang="en-US" dirty="0" smtClean="0"/>
          </a:p>
          <a:p>
            <a:r>
              <a:rPr lang="en-US" dirty="0" smtClean="0"/>
              <a:t>Keep the number of abstractions under 7 to keep concepts easy to learn</a:t>
            </a:r>
            <a:endParaRPr lang="en-US"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5812" y1="55804" x2="28614" y2="89955"/>
                        <a14:foregroundMark x1="8048" y1="87054" x2="8048" y2="87054"/>
                        <a14:foregroundMark x1="24888" y1="62723" x2="24888" y2="62723"/>
                        <a14:foregroundMark x1="40089" y1="59375" x2="59314" y2="87500"/>
                        <a14:foregroundMark x1="73621" y1="60268" x2="94486" y2="90625"/>
                        <a14:foregroundMark x1="42176" y1="12054" x2="42176" y2="12054"/>
                        <a14:foregroundMark x1="59314" y1="37277" x2="59314" y2="37277"/>
                        <a14:foregroundMark x1="74218" y1="12946" x2="92399" y2="38170"/>
                        <a14:foregroundMark x1="15648" y1="23884" x2="20119" y2="27902"/>
                        <a14:foregroundMark x1="5365" y1="85714" x2="11624" y2="88616"/>
                        <a14:foregroundMark x1="39493" y1="86161" x2="45604" y2="91741"/>
                        <a14:foregroundMark x1="58271" y1="64955" x2="61401" y2="65625"/>
                        <a14:foregroundMark x1="82414" y1="64063" x2="90611" y2="65625"/>
                        <a14:foregroundMark x1="90313" y1="64509" x2="90313" y2="64509"/>
                        <a14:foregroundMark x1="74516" y1="88616" x2="86140" y2="89286"/>
                      </a14:backgroundRemoval>
                    </a14:imgEffect>
                  </a14:imgLayer>
                </a14:imgProps>
              </a:ext>
            </a:extLst>
          </a:blip>
          <a:stretch>
            <a:fillRect/>
          </a:stretch>
        </p:blipFill>
        <p:spPr>
          <a:xfrm>
            <a:off x="8110415" y="2584128"/>
            <a:ext cx="3243385" cy="2165479"/>
          </a:xfrm>
          <a:prstGeom prst="rect">
            <a:avLst/>
          </a:prstGeom>
        </p:spPr>
      </p:pic>
    </p:spTree>
    <p:extLst>
      <p:ext uri="{BB962C8B-B14F-4D97-AF65-F5344CB8AC3E}">
        <p14:creationId xmlns:p14="http://schemas.microsoft.com/office/powerpoint/2010/main" val="3023302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655807"/>
          </a:xfrm>
        </p:spPr>
        <p:txBody>
          <a:bodyPr>
            <a:normAutofit fontScale="90000"/>
          </a:bodyPr>
          <a:lstStyle/>
          <a:p>
            <a:r>
              <a:rPr lang="en-US" dirty="0" smtClean="0">
                <a:solidFill>
                  <a:srgbClr val="FF0000"/>
                </a:solidFill>
              </a:rPr>
              <a:t>Give </a:t>
            </a:r>
            <a:r>
              <a:rPr lang="en-US" dirty="0">
                <a:solidFill>
                  <a:srgbClr val="FF0000"/>
                </a:solidFill>
              </a:rPr>
              <a:t>frequent and accurate feedback</a:t>
            </a:r>
            <a:endParaRPr lang="en-US" dirty="0"/>
          </a:p>
        </p:txBody>
      </p:sp>
      <p:sp>
        <p:nvSpPr>
          <p:cNvPr id="2" name="Rectangle 1"/>
          <p:cNvSpPr/>
          <p:nvPr/>
        </p:nvSpPr>
        <p:spPr>
          <a:xfrm>
            <a:off x="568570" y="2272742"/>
            <a:ext cx="6096000" cy="2308324"/>
          </a:xfrm>
          <a:prstGeom prst="rect">
            <a:avLst/>
          </a:prstGeom>
        </p:spPr>
        <p:txBody>
          <a:bodyPr>
            <a:spAutoFit/>
          </a:bodyPr>
          <a:lstStyle/>
          <a:p>
            <a:r>
              <a:rPr lang="en-US" dirty="0" smtClean="0"/>
              <a:t>Tell me more about what I’m looking at</a:t>
            </a:r>
          </a:p>
          <a:p>
            <a:r>
              <a:rPr lang="en-US" dirty="0"/>
              <a:t>“Spell check” my syntax to make sure I’m not making mistakes</a:t>
            </a:r>
          </a:p>
          <a:p>
            <a:endParaRPr lang="en-US" dirty="0" smtClean="0"/>
          </a:p>
          <a:p>
            <a:r>
              <a:rPr lang="en-US" dirty="0"/>
              <a:t>What are the valid actions I can take right now</a:t>
            </a:r>
            <a:r>
              <a:rPr lang="en-US" dirty="0" smtClean="0"/>
              <a:t>?</a:t>
            </a:r>
          </a:p>
          <a:p>
            <a:r>
              <a:rPr lang="en-US" dirty="0" smtClean="0"/>
              <a:t>Give me some context about what I wrote</a:t>
            </a:r>
          </a:p>
          <a:p>
            <a:r>
              <a:rPr lang="en-US" dirty="0" smtClean="0"/>
              <a:t>What else does this component need to work properly?</a:t>
            </a:r>
          </a:p>
          <a:p>
            <a:endParaRPr lang="en-US" dirty="0"/>
          </a:p>
          <a:p>
            <a:r>
              <a:rPr lang="en-US" dirty="0" smtClean="0"/>
              <a:t>Productive workers are happy workers, (chicken and the egg)</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7776" y="3288403"/>
            <a:ext cx="4592516" cy="314706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776" y="1175938"/>
            <a:ext cx="4592516" cy="1813354"/>
          </a:xfrm>
          <a:prstGeom prst="rect">
            <a:avLst/>
          </a:prstGeom>
        </p:spPr>
      </p:pic>
    </p:spTree>
    <p:extLst>
      <p:ext uri="{BB962C8B-B14F-4D97-AF65-F5344CB8AC3E}">
        <p14:creationId xmlns:p14="http://schemas.microsoft.com/office/powerpoint/2010/main" val="163471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afterEffect">
                                  <p:stCondLst>
                                    <p:cond delay="0"/>
                                  </p:stCondLst>
                                  <p:childTnLst>
                                    <p:set>
                                      <p:cBhvr rctx="PPT">
                                        <p:cTn id="6" dur="indefinite"/>
                                        <p:tgtEl>
                                          <p:spTgt spid="3"/>
                                        </p:tgtEl>
                                        <p:attrNameLst>
                                          <p:attrName>style.opacity</p:attrName>
                                        </p:attrNameLst>
                                      </p:cBhvr>
                                      <p:to>
                                        <p:strVal val="0.1"/>
                                      </p:to>
                                    </p:set>
                                    <p:animEffect filter="image" prLst="opacity: 0.1">
                                      <p:cBhvr rctx="IE">
                                        <p:cTn id="7" dur="indefinite"/>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rctx="PPT">
                                        <p:cTn id="11" dur="indefinite"/>
                                        <p:tgtEl>
                                          <p:spTgt spid="5"/>
                                        </p:tgtEl>
                                        <p:attrNameLst>
                                          <p:attrName>style.opacity</p:attrName>
                                        </p:attrNameLst>
                                      </p:cBhvr>
                                      <p:to>
                                        <p:strVal val="0.1"/>
                                      </p:to>
                                    </p:set>
                                    <p:animEffect filter="image" prLst="opacity: 0.1">
                                      <p:cBhvr rctx="IE">
                                        <p:cTn id="12" dur="indefinite"/>
                                        <p:tgtEl>
                                          <p:spTgt spid="5"/>
                                        </p:tgtEl>
                                      </p:cBhvr>
                                    </p:animEffect>
                                  </p:childTnLst>
                                </p:cTn>
                              </p:par>
                              <p:par>
                                <p:cTn id="13" presetID="9" presetClass="emph" presetSubtype="0" nodeType="withEffect">
                                  <p:stCondLst>
                                    <p:cond delay="0"/>
                                  </p:stCondLst>
                                  <p:childTnLst>
                                    <p:set>
                                      <p:cBhvr rctx="PPT">
                                        <p:cTn id="14" dur="indefinite"/>
                                        <p:tgtEl>
                                          <p:spTgt spid="3"/>
                                        </p:tgtEl>
                                        <p:attrNameLst>
                                          <p:attrName>style.opacity</p:attrName>
                                        </p:attrNameLst>
                                      </p:cBhvr>
                                      <p:to>
                                        <p:strVal val="1"/>
                                      </p:to>
                                    </p:set>
                                    <p:animEffect filter="image" prLst="opacity: 1">
                                      <p:cBhvr rctx="IE">
                                        <p:cTn id="15"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655807"/>
          </a:xfrm>
        </p:spPr>
        <p:txBody>
          <a:bodyPr>
            <a:normAutofit fontScale="90000"/>
          </a:bodyPr>
          <a:lstStyle/>
          <a:p>
            <a:r>
              <a:rPr lang="en-US" dirty="0" smtClean="0">
                <a:solidFill>
                  <a:srgbClr val="FFC000"/>
                </a:solidFill>
              </a:rPr>
              <a:t>Use memorable names and conventions</a:t>
            </a:r>
            <a:endParaRPr lang="en-US" dirty="0"/>
          </a:p>
        </p:txBody>
      </p:sp>
      <p:sp>
        <p:nvSpPr>
          <p:cNvPr id="2" name="Rectangle 1"/>
          <p:cNvSpPr/>
          <p:nvPr/>
        </p:nvSpPr>
        <p:spPr>
          <a:xfrm>
            <a:off x="1304693" y="5594111"/>
            <a:ext cx="9110546" cy="923330"/>
          </a:xfrm>
          <a:prstGeom prst="rect">
            <a:avLst/>
          </a:prstGeom>
        </p:spPr>
        <p:txBody>
          <a:bodyPr wrap="square">
            <a:spAutoFit/>
          </a:bodyPr>
          <a:lstStyle/>
          <a:p>
            <a:r>
              <a:rPr lang="en-US" dirty="0" smtClean="0"/>
              <a:t>Avoids ambiguity, makes things read more like English</a:t>
            </a:r>
          </a:p>
          <a:p>
            <a:r>
              <a:rPr lang="en-US" dirty="0" smtClean="0"/>
              <a:t>We can distill a complex process into a narrative, which is easier to reason about </a:t>
            </a:r>
          </a:p>
          <a:p>
            <a:r>
              <a:rPr lang="en-US" dirty="0" smtClean="0"/>
              <a:t>Use good analogies to help people spend less time being confused, and more time exploring</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024" y="1020932"/>
            <a:ext cx="10058400" cy="4379037"/>
          </a:xfrm>
          <a:prstGeom prst="rect">
            <a:avLst/>
          </a:prstGeom>
        </p:spPr>
      </p:pic>
    </p:spTree>
    <p:extLst>
      <p:ext uri="{BB962C8B-B14F-4D97-AF65-F5344CB8AC3E}">
        <p14:creationId xmlns:p14="http://schemas.microsoft.com/office/powerpoint/2010/main" val="16034482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655807"/>
          </a:xfrm>
        </p:spPr>
        <p:txBody>
          <a:bodyPr>
            <a:normAutofit fontScale="90000"/>
          </a:bodyPr>
          <a:lstStyle/>
          <a:p>
            <a:r>
              <a:rPr lang="en-US" dirty="0" smtClean="0">
                <a:solidFill>
                  <a:srgbClr val="FF0000"/>
                </a:solidFill>
              </a:rPr>
              <a:t>Approach </a:t>
            </a:r>
            <a:r>
              <a:rPr lang="en-US" dirty="0">
                <a:solidFill>
                  <a:srgbClr val="FF0000"/>
                </a:solidFill>
              </a:rPr>
              <a:t>problems from different angles</a:t>
            </a:r>
            <a:endParaRPr lang="en-US" dirty="0"/>
          </a:p>
        </p:txBody>
      </p:sp>
      <p:sp>
        <p:nvSpPr>
          <p:cNvPr id="3" name="Rectangle 2"/>
          <p:cNvSpPr/>
          <p:nvPr/>
        </p:nvSpPr>
        <p:spPr>
          <a:xfrm>
            <a:off x="838200" y="2844672"/>
            <a:ext cx="5216912" cy="2585323"/>
          </a:xfrm>
          <a:prstGeom prst="rect">
            <a:avLst/>
          </a:prstGeom>
        </p:spPr>
        <p:txBody>
          <a:bodyPr wrap="square">
            <a:spAutoFit/>
          </a:bodyPr>
          <a:lstStyle/>
          <a:p>
            <a:r>
              <a:rPr lang="en-US" dirty="0" smtClean="0"/>
              <a:t>Play with the corner cases in your head</a:t>
            </a:r>
          </a:p>
          <a:p>
            <a:r>
              <a:rPr lang="en-US" dirty="0"/>
              <a:t>T</a:t>
            </a:r>
            <a:r>
              <a:rPr lang="en-US" dirty="0" smtClean="0"/>
              <a:t>est your understanding and ability to reproduce  </a:t>
            </a:r>
          </a:p>
          <a:p>
            <a:r>
              <a:rPr lang="en-US" dirty="0" smtClean="0"/>
              <a:t>Have fun and get a chance to use creativity and imagination</a:t>
            </a:r>
          </a:p>
          <a:p>
            <a:endParaRPr lang="en-US" dirty="0"/>
          </a:p>
          <a:p>
            <a:r>
              <a:rPr lang="en-US" dirty="0" smtClean="0"/>
              <a:t>The best way to learn is through immersion in a diverse range of illustrative examples</a:t>
            </a:r>
          </a:p>
          <a:p>
            <a:endParaRPr lang="en-US" dirty="0"/>
          </a:p>
          <a:p>
            <a:r>
              <a:rPr lang="en-US" dirty="0" smtClean="0"/>
              <a:t>Examples can motivate</a:t>
            </a:r>
            <a:endParaRPr lang="en-US" dirty="0"/>
          </a:p>
        </p:txBody>
      </p:sp>
      <p:grpSp>
        <p:nvGrpSpPr>
          <p:cNvPr id="8" name="Group 7"/>
          <p:cNvGrpSpPr/>
          <p:nvPr/>
        </p:nvGrpSpPr>
        <p:grpSpPr>
          <a:xfrm>
            <a:off x="6096002" y="1247427"/>
            <a:ext cx="5257798" cy="5249202"/>
            <a:chOff x="6824544" y="1400925"/>
            <a:chExt cx="4488366" cy="4481029"/>
          </a:xfrm>
        </p:grpSpPr>
        <p:pic>
          <p:nvPicPr>
            <p:cNvPr id="2" name="Picture 1"/>
            <p:cNvPicPr>
              <a:picLocks noChangeAspect="1"/>
            </p:cNvPicPr>
            <p:nvPr/>
          </p:nvPicPr>
          <p:blipFill>
            <a:blip r:embed="rId2"/>
            <a:stretch>
              <a:fillRect/>
            </a:stretch>
          </p:blipFill>
          <p:spPr>
            <a:xfrm>
              <a:off x="9095676" y="3664720"/>
              <a:ext cx="2217234" cy="2217234"/>
            </a:xfrm>
            <a:prstGeom prst="rect">
              <a:avLst/>
            </a:prstGeom>
          </p:spPr>
        </p:pic>
        <p:pic>
          <p:nvPicPr>
            <p:cNvPr id="5" name="Picture 4"/>
            <p:cNvPicPr>
              <a:picLocks noChangeAspect="1"/>
            </p:cNvPicPr>
            <p:nvPr/>
          </p:nvPicPr>
          <p:blipFill>
            <a:blip r:embed="rId3"/>
            <a:stretch>
              <a:fillRect/>
            </a:stretch>
          </p:blipFill>
          <p:spPr>
            <a:xfrm>
              <a:off x="6824544" y="3664720"/>
              <a:ext cx="2217234" cy="2217234"/>
            </a:xfrm>
            <a:prstGeom prst="rect">
              <a:avLst/>
            </a:prstGeom>
          </p:spPr>
        </p:pic>
        <p:pic>
          <p:nvPicPr>
            <p:cNvPr id="6" name="Picture 5"/>
            <p:cNvPicPr>
              <a:picLocks noChangeAspect="1"/>
            </p:cNvPicPr>
            <p:nvPr/>
          </p:nvPicPr>
          <p:blipFill>
            <a:blip r:embed="rId4"/>
            <a:stretch>
              <a:fillRect/>
            </a:stretch>
          </p:blipFill>
          <p:spPr>
            <a:xfrm>
              <a:off x="9095676" y="1400925"/>
              <a:ext cx="2217234" cy="2217234"/>
            </a:xfrm>
            <a:prstGeom prst="rect">
              <a:avLst/>
            </a:prstGeom>
          </p:spPr>
        </p:pic>
        <p:pic>
          <p:nvPicPr>
            <p:cNvPr id="7" name="Picture 6"/>
            <p:cNvPicPr>
              <a:picLocks noChangeAspect="1"/>
            </p:cNvPicPr>
            <p:nvPr/>
          </p:nvPicPr>
          <p:blipFill>
            <a:blip r:embed="rId5"/>
            <a:stretch>
              <a:fillRect/>
            </a:stretch>
          </p:blipFill>
          <p:spPr>
            <a:xfrm>
              <a:off x="6824544" y="1400925"/>
              <a:ext cx="2217234" cy="2217234"/>
            </a:xfrm>
            <a:prstGeom prst="rect">
              <a:avLst/>
            </a:prstGeom>
          </p:spPr>
        </p:pic>
      </p:grpSp>
    </p:spTree>
    <p:extLst>
      <p:ext uri="{BB962C8B-B14F-4D97-AF65-F5344CB8AC3E}">
        <p14:creationId xmlns:p14="http://schemas.microsoft.com/office/powerpoint/2010/main" val="5322227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655807"/>
          </a:xfrm>
        </p:spPr>
        <p:txBody>
          <a:bodyPr>
            <a:normAutofit fontScale="90000"/>
          </a:bodyPr>
          <a:lstStyle/>
          <a:p>
            <a:r>
              <a:rPr lang="en-US" dirty="0" smtClean="0">
                <a:solidFill>
                  <a:srgbClr val="FFC000"/>
                </a:solidFill>
              </a:rPr>
              <a:t>Encourage people towards</a:t>
            </a:r>
            <a:r>
              <a:rPr lang="en-US" dirty="0" smtClean="0">
                <a:solidFill>
                  <a:srgbClr val="FFC000"/>
                </a:solidFill>
              </a:rPr>
              <a:t> mastery</a:t>
            </a:r>
            <a:endParaRPr lang="en-US" dirty="0"/>
          </a:p>
        </p:txBody>
      </p:sp>
      <p:sp>
        <p:nvSpPr>
          <p:cNvPr id="3" name="Rectangle 2"/>
          <p:cNvSpPr/>
          <p:nvPr/>
        </p:nvSpPr>
        <p:spPr>
          <a:xfrm>
            <a:off x="729619" y="1752066"/>
            <a:ext cx="5191679" cy="4801314"/>
          </a:xfrm>
          <a:prstGeom prst="rect">
            <a:avLst/>
          </a:prstGeom>
        </p:spPr>
        <p:txBody>
          <a:bodyPr wrap="square">
            <a:spAutoFit/>
          </a:bodyPr>
          <a:lstStyle/>
          <a:p>
            <a:r>
              <a:rPr lang="en-US" dirty="0" smtClean="0"/>
              <a:t>Everyone can move at their own pace, there’s no need to sweep people under the rug so that the class can move on to the next lesson</a:t>
            </a:r>
          </a:p>
          <a:p>
            <a:r>
              <a:rPr lang="en-US" dirty="0" smtClean="0"/>
              <a:t>Frequent iterations and good feedback allow students to narrow down the gaps in understanding</a:t>
            </a:r>
          </a:p>
          <a:p>
            <a:endParaRPr lang="en-US" dirty="0"/>
          </a:p>
          <a:p>
            <a:r>
              <a:rPr lang="en-US" dirty="0"/>
              <a:t>Google acts like a collective long-term </a:t>
            </a:r>
            <a:r>
              <a:rPr lang="en-US" dirty="0" smtClean="0"/>
              <a:t>memory for minutia</a:t>
            </a:r>
            <a:endParaRPr lang="en-US" dirty="0"/>
          </a:p>
          <a:p>
            <a:r>
              <a:rPr lang="en-US" dirty="0"/>
              <a:t>Plenty of examples help you to learn the general case and apply techniques in novel and creative </a:t>
            </a:r>
            <a:r>
              <a:rPr lang="en-US" dirty="0" smtClean="0"/>
              <a:t>ways</a:t>
            </a:r>
          </a:p>
          <a:p>
            <a:endParaRPr lang="en-US" dirty="0"/>
          </a:p>
          <a:p>
            <a:r>
              <a:rPr lang="en-US" dirty="0" smtClean="0"/>
              <a:t>STEM does not care about how nice you are, it cares about your persistence and adaptability. We need to encourage people so they’re not afraid to ask questions, and so they don’t quit before they attain mastery. </a:t>
            </a:r>
            <a:endParaRPr lang="en-US" dirty="0"/>
          </a:p>
          <a:p>
            <a:endParaRPr lang="en-US" dirty="0"/>
          </a:p>
        </p:txBody>
      </p:sp>
      <p:pic>
        <p:nvPicPr>
          <p:cNvPr id="2" name="Picture 1"/>
          <p:cNvPicPr>
            <a:picLocks noChangeAspect="1"/>
          </p:cNvPicPr>
          <p:nvPr/>
        </p:nvPicPr>
        <p:blipFill>
          <a:blip r:embed="rId2"/>
          <a:stretch>
            <a:fillRect/>
          </a:stretch>
        </p:blipFill>
        <p:spPr>
          <a:xfrm>
            <a:off x="6311590" y="925293"/>
            <a:ext cx="5531005" cy="5746416"/>
          </a:xfrm>
          <a:prstGeom prst="rect">
            <a:avLst/>
          </a:prstGeom>
        </p:spPr>
      </p:pic>
    </p:spTree>
    <p:extLst>
      <p:ext uri="{BB962C8B-B14F-4D97-AF65-F5344CB8AC3E}">
        <p14:creationId xmlns:p14="http://schemas.microsoft.com/office/powerpoint/2010/main" val="17681451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2051</TotalTime>
  <Words>485</Words>
  <Application>Microsoft Macintosh PowerPoint</Application>
  <PresentationFormat>Widescreen</PresentationFormat>
  <Paragraphs>51</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Calibri Light</vt:lpstr>
      <vt:lpstr>Mangal</vt:lpstr>
      <vt:lpstr>Arial</vt:lpstr>
      <vt:lpstr>Office Theme</vt:lpstr>
      <vt:lpstr>Building Data Sense and Code Literacy</vt:lpstr>
      <vt:lpstr>How to teach coding effectively</vt:lpstr>
      <vt:lpstr>Small, composable building blocks</vt:lpstr>
      <vt:lpstr>Small, composable building blocks</vt:lpstr>
      <vt:lpstr>Give frequent and accurate feedback</vt:lpstr>
      <vt:lpstr>Use memorable names and conventions</vt:lpstr>
      <vt:lpstr>Approach problems from different angles</vt:lpstr>
      <vt:lpstr>Encourage people towards mastery</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Aesa Kamar</dc:creator>
  <cp:lastModifiedBy>Aesa Kamar</cp:lastModifiedBy>
  <cp:revision>51</cp:revision>
  <dcterms:created xsi:type="dcterms:W3CDTF">2017-05-02T03:44:30Z</dcterms:created>
  <dcterms:modified xsi:type="dcterms:W3CDTF">2017-05-04T21:28:24Z</dcterms:modified>
</cp:coreProperties>
</file>